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30/12/2021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jpeg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7200" b="1" smtClean="0">
                <a:latin typeface="Comic Sans MS" pitchFamily="66" charset="0"/>
              </a:rPr>
              <a:t>TEMA </a:t>
            </a:r>
            <a:r>
              <a:rPr lang="es-ES" sz="7200" b="1">
                <a:latin typeface="Comic Sans MS" pitchFamily="66" charset="0"/>
              </a:rPr>
              <a:t>9</a:t>
            </a:r>
            <a:r>
              <a:rPr lang="es-ES" sz="7200" b="1" smtClean="0">
                <a:latin typeface="Comic Sans MS" pitchFamily="66" charset="0"/>
              </a:rPr>
              <a:t>.</a:t>
            </a:r>
            <a:endParaRPr lang="es-ES" sz="7200" b="1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8062912" cy="175260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latin typeface="Comic Sans MS" pitchFamily="66" charset="0"/>
              </a:rPr>
              <a:t>ABORDAJE DEL PACIENTE EN COMA</a:t>
            </a:r>
            <a:endParaRPr lang="es-ES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9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rgbClr val="92D050"/>
                </a:solidFill>
                <a:latin typeface="Comic Sans MS" pitchFamily="66" charset="0"/>
              </a:rPr>
              <a:t>PUPILAS</a:t>
            </a:r>
            <a:endParaRPr lang="es-ES" b="1" u="sng" dirty="0">
              <a:solidFill>
                <a:srgbClr val="92D050"/>
              </a:solidFill>
              <a:latin typeface="Comic Sans MS" pitchFamily="66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55234"/>
              </p:ext>
            </p:extLst>
          </p:nvPr>
        </p:nvGraphicFramePr>
        <p:xfrm>
          <a:off x="13759" y="1556792"/>
          <a:ext cx="5537200" cy="4302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610"/>
                <a:gridCol w="1359535"/>
                <a:gridCol w="1217930"/>
                <a:gridCol w="150812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Tipo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Indica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Se observa en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>
                          <a:effectLst/>
                        </a:rPr>
                        <a:t>Miótica reactiva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Lesión </a:t>
                      </a:r>
                      <a:r>
                        <a:rPr lang="es-ES" sz="800" dirty="0" err="1">
                          <a:effectLst/>
                        </a:rPr>
                        <a:t>diencefálica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Coma metabólico.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Lesión hemisférica </a:t>
                      </a:r>
                      <a:r>
                        <a:rPr lang="es-ES" sz="800" dirty="0" err="1">
                          <a:effectLst/>
                        </a:rPr>
                        <a:t>bilatera</a:t>
                      </a:r>
                      <a:r>
                        <a:rPr lang="es-ES" sz="800" dirty="0">
                          <a:effectLst/>
                        </a:rPr>
                        <a:t>.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 dirty="0" smtClean="0">
                          <a:effectLst/>
                        </a:rPr>
                        <a:t>HERNIACIÓN INICIAL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Medias no reactivas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Lesión mesencéfalo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Intoxicación barbitúricos, </a:t>
                      </a:r>
                      <a:r>
                        <a:rPr lang="es-ES" sz="800" dirty="0" err="1">
                          <a:effectLst/>
                        </a:rPr>
                        <a:t>succinilcolina</a:t>
                      </a:r>
                      <a:r>
                        <a:rPr lang="es-ES" sz="800" dirty="0">
                          <a:effectLst/>
                        </a:rPr>
                        <a:t> o </a:t>
                      </a:r>
                      <a:r>
                        <a:rPr lang="es-ES" sz="800" dirty="0" err="1">
                          <a:effectLst/>
                        </a:rPr>
                        <a:t>glutetimida</a:t>
                      </a:r>
                      <a:r>
                        <a:rPr lang="es-ES" sz="800" dirty="0">
                          <a:effectLst/>
                        </a:rPr>
                        <a:t>.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 dirty="0" smtClean="0">
                          <a:effectLst/>
                        </a:rPr>
                        <a:t>HERNIACIÓN ESTABLECIDA</a:t>
                      </a:r>
                      <a:r>
                        <a:rPr lang="es-ES" sz="800" dirty="0" smtClean="0">
                          <a:effectLst/>
                        </a:rPr>
                        <a:t>.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Hipotermia.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Hipotensión.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ES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>
                          <a:effectLst/>
                        </a:rPr>
                        <a:t>Puntiformes reactivas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Lesión </a:t>
                      </a:r>
                      <a:r>
                        <a:rPr lang="es-ES" sz="800" dirty="0" err="1">
                          <a:effectLst/>
                        </a:rPr>
                        <a:t>protuberancial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Hemorragia </a:t>
                      </a:r>
                      <a:r>
                        <a:rPr lang="es-ES" sz="800" dirty="0" err="1">
                          <a:effectLst/>
                        </a:rPr>
                        <a:t>protuberancial</a:t>
                      </a:r>
                      <a:r>
                        <a:rPr lang="es-ES" sz="800" dirty="0">
                          <a:effectLst/>
                        </a:rPr>
                        <a:t>.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 i="1" u="sng" dirty="0" err="1">
                          <a:effectLst/>
                        </a:rPr>
                        <a:t>Opiaceos</a:t>
                      </a:r>
                      <a:r>
                        <a:rPr lang="es-ES" sz="800" b="1" i="1" u="sng" dirty="0">
                          <a:effectLst/>
                        </a:rPr>
                        <a:t>.</a:t>
                      </a:r>
                      <a:endParaRPr lang="es-ES" sz="1100" b="1" i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ES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>
                          <a:effectLst/>
                        </a:rPr>
                        <a:t>Midriasis unilateral arreactiva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>
                          <a:effectLst/>
                        </a:rPr>
                        <a:t>Lesión III par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>
                          <a:effectLst/>
                        </a:rPr>
                        <a:t>Herniación uncal transtentorial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Midriasis bilateral </a:t>
                      </a:r>
                      <a:r>
                        <a:rPr lang="es-ES" sz="800" dirty="0" err="1">
                          <a:effectLst/>
                        </a:rPr>
                        <a:t>arreactiva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>
                          <a:effectLst/>
                        </a:rPr>
                        <a:t>Lesión mesencéfalo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 dirty="0" smtClean="0">
                          <a:effectLst/>
                        </a:rPr>
                        <a:t>HERNIACIÓN</a:t>
                      </a:r>
                      <a:r>
                        <a:rPr lang="es-ES" sz="800" b="1" baseline="0" dirty="0" smtClean="0">
                          <a:effectLst/>
                        </a:rPr>
                        <a:t> FASE FINAL</a:t>
                      </a:r>
                      <a:endParaRPr lang="es-ES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 i="1" u="sng" dirty="0">
                          <a:effectLst/>
                        </a:rPr>
                        <a:t>Intoxicación anticolinérgicos, cocaína y anfetaminas.</a:t>
                      </a:r>
                      <a:endParaRPr lang="es-ES" sz="1100" b="1" i="1" u="sng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Uso de simpaticomiméticos.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 dirty="0">
                          <a:effectLst/>
                        </a:rPr>
                        <a:t>Anoxia cerebral grave.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ES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>
                          <a:effectLst/>
                        </a:rPr>
                        <a:t>Miótica unilateral reactiva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>
                          <a:effectLst/>
                        </a:rPr>
                        <a:t>Lesión hipotalámica</a:t>
                      </a:r>
                      <a:endParaRPr lang="es-ES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>
                          <a:effectLst/>
                        </a:rPr>
                        <a:t>Lesión simpática cervical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</a:rPr>
                        <a:t>Herniación </a:t>
                      </a:r>
                      <a:r>
                        <a:rPr lang="es-ES" sz="800" dirty="0" err="1">
                          <a:effectLst/>
                        </a:rPr>
                        <a:t>transtentorial</a:t>
                      </a:r>
                      <a:r>
                        <a:rPr lang="es-ES" sz="800" dirty="0">
                          <a:effectLst/>
                        </a:rPr>
                        <a:t>.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39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3" y="1772816"/>
            <a:ext cx="12954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Imag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4" y="2402926"/>
            <a:ext cx="12954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Image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4" y="3429000"/>
            <a:ext cx="12954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Imagen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" y="3805310"/>
            <a:ext cx="12954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Imagen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5" y="4250800"/>
            <a:ext cx="12954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Imagen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" y="5373216"/>
            <a:ext cx="12954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796136" y="17728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1"/>
                </a:solidFill>
              </a:rPr>
              <a:t>MI</a:t>
            </a:r>
            <a:r>
              <a:rPr lang="es-ES" b="1" dirty="0" err="1" smtClean="0"/>
              <a:t>ótica</a:t>
            </a:r>
            <a:r>
              <a:rPr lang="es-ES" b="1" dirty="0" smtClean="0"/>
              <a:t> - </a:t>
            </a:r>
            <a:r>
              <a:rPr lang="es-ES" b="1" dirty="0" err="1" smtClean="0">
                <a:solidFill>
                  <a:schemeClr val="accent1"/>
                </a:solidFill>
              </a:rPr>
              <a:t>DI</a:t>
            </a:r>
            <a:r>
              <a:rPr lang="es-ES" b="1" dirty="0" err="1" smtClean="0"/>
              <a:t>encefálica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796136" y="240292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1"/>
                </a:solidFill>
              </a:rPr>
              <a:t>ME</a:t>
            </a:r>
            <a:r>
              <a:rPr lang="es-ES" b="1" dirty="0" err="1" smtClean="0"/>
              <a:t>dias</a:t>
            </a:r>
            <a:r>
              <a:rPr lang="es-ES" b="1" dirty="0" smtClean="0"/>
              <a:t> - </a:t>
            </a:r>
            <a:r>
              <a:rPr lang="es-ES" b="1" dirty="0" err="1" smtClean="0">
                <a:solidFill>
                  <a:schemeClr val="accent1"/>
                </a:solidFill>
              </a:rPr>
              <a:t>ME</a:t>
            </a:r>
            <a:r>
              <a:rPr lang="es-ES" b="1" dirty="0" err="1" smtClean="0"/>
              <a:t>sencéfalo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706380" y="3348843"/>
            <a:ext cx="3347864" cy="37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P</a:t>
            </a:r>
            <a:r>
              <a:rPr lang="es-ES" b="1" dirty="0" smtClean="0"/>
              <a:t>untiforme - </a:t>
            </a:r>
            <a:r>
              <a:rPr lang="es-ES" b="1" dirty="0" err="1" smtClean="0">
                <a:solidFill>
                  <a:schemeClr val="accent1"/>
                </a:solidFill>
              </a:rPr>
              <a:t>P</a:t>
            </a:r>
            <a:r>
              <a:rPr lang="es-ES" b="1" dirty="0" err="1" smtClean="0"/>
              <a:t>rotuberancial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96136" y="380531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1"/>
                </a:solidFill>
              </a:rPr>
              <a:t>III</a:t>
            </a:r>
            <a:r>
              <a:rPr lang="es-ES" b="1" dirty="0" err="1" smtClean="0"/>
              <a:t>idriasis</a:t>
            </a:r>
            <a:r>
              <a:rPr lang="es-ES" b="1" dirty="0" smtClean="0"/>
              <a:t> </a:t>
            </a:r>
            <a:r>
              <a:rPr lang="es-ES" b="1" dirty="0" err="1" smtClean="0"/>
              <a:t>Uni</a:t>
            </a:r>
            <a:r>
              <a:rPr lang="es-ES" b="1" dirty="0" smtClean="0"/>
              <a:t> – </a:t>
            </a:r>
            <a:r>
              <a:rPr lang="es-ES" b="1" dirty="0" smtClean="0">
                <a:solidFill>
                  <a:schemeClr val="accent1"/>
                </a:solidFill>
              </a:rPr>
              <a:t>III</a:t>
            </a:r>
            <a:r>
              <a:rPr lang="es-ES" b="1" dirty="0" smtClean="0"/>
              <a:t> par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9512" y="6093296"/>
            <a:ext cx="552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MIDRIASIS y MEDIAS = ARREACTIVAS.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43246" y="5366361"/>
            <a:ext cx="325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1"/>
                </a:solidFill>
              </a:rPr>
              <a:t>MI</a:t>
            </a:r>
            <a:r>
              <a:rPr lang="es-ES" b="1" dirty="0" err="1" smtClean="0"/>
              <a:t>ótica</a:t>
            </a:r>
            <a:r>
              <a:rPr lang="es-ES" b="1" dirty="0" smtClean="0"/>
              <a:t> – </a:t>
            </a:r>
            <a:r>
              <a:rPr lang="es-ES" b="1" dirty="0" smtClean="0">
                <a:solidFill>
                  <a:schemeClr val="accent1"/>
                </a:solidFill>
              </a:rPr>
              <a:t>Hi</a:t>
            </a:r>
            <a:r>
              <a:rPr lang="es-ES" b="1" dirty="0" smtClean="0"/>
              <a:t>potálamo – </a:t>
            </a:r>
            <a:r>
              <a:rPr lang="es-ES" b="1" dirty="0" err="1" smtClean="0">
                <a:solidFill>
                  <a:schemeClr val="accent1"/>
                </a:solidFill>
              </a:rPr>
              <a:t>SI</a:t>
            </a:r>
            <a:r>
              <a:rPr lang="es-ES" b="1" dirty="0" err="1" smtClean="0"/>
              <a:t>mpática</a:t>
            </a:r>
            <a:r>
              <a:rPr lang="es-ES" b="1" dirty="0" smtClean="0"/>
              <a:t> c.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619672" y="18448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MIOSIS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19672" y="26124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MEDIAS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68283" y="4620132"/>
            <a:ext cx="130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MIDRIASIS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76" y="2472"/>
            <a:ext cx="5508104" cy="39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835696" y="2279140"/>
            <a:ext cx="5166828" cy="175432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REFLEJO A LA LUZ NORMAL </a:t>
            </a:r>
          </a:p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+</a:t>
            </a:r>
          </a:p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REFLEJO CILIOESPINAL (midriasis tras estimulo doloroso)</a:t>
            </a:r>
          </a:p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=</a:t>
            </a:r>
          </a:p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TRONCO INDEMNE</a:t>
            </a:r>
            <a:endParaRPr lang="es-E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964488" cy="1399032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Comic Sans MS" pitchFamily="66" charset="0"/>
              </a:rPr>
              <a:t>MOVIMIENTO OCULAR REPOSO</a:t>
            </a:r>
            <a:endParaRPr lang="es-ES" sz="40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LESIÓN HEMISFÉRICA</a:t>
            </a:r>
            <a:r>
              <a:rPr lang="es-ES" dirty="0" smtClean="0">
                <a:latin typeface="Comic Sans MS" pitchFamily="66" charset="0"/>
              </a:rPr>
              <a:t>: miran a la lesión (contrario a la </a:t>
            </a:r>
            <a:r>
              <a:rPr lang="es-ES" dirty="0" err="1" smtClean="0">
                <a:latin typeface="Comic Sans MS" pitchFamily="66" charset="0"/>
              </a:rPr>
              <a:t>hemiparesia</a:t>
            </a:r>
            <a:r>
              <a:rPr lang="es-ES" dirty="0" smtClean="0">
                <a:latin typeface="Comic Sans MS" pitchFamily="66" charset="0"/>
              </a:rPr>
              <a:t>).</a:t>
            </a:r>
          </a:p>
          <a:p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LESIÓN PROTUBERANCIAL y </a:t>
            </a:r>
            <a:r>
              <a:rPr lang="es-ES" dirty="0">
                <a:solidFill>
                  <a:schemeClr val="accent1"/>
                </a:solidFill>
                <a:latin typeface="Comic Sans MS" pitchFamily="66" charset="0"/>
              </a:rPr>
              <a:t>EPILEPSIA</a:t>
            </a:r>
            <a:r>
              <a:rPr lang="es-ES" dirty="0" smtClean="0">
                <a:latin typeface="Comic Sans MS" pitchFamily="66" charset="0"/>
              </a:rPr>
              <a:t>: miran al lado contrario a la lesión (</a:t>
            </a:r>
            <a:r>
              <a:rPr lang="es-ES" dirty="0" err="1" smtClean="0">
                <a:latin typeface="Comic Sans MS" pitchFamily="66" charset="0"/>
              </a:rPr>
              <a:t>homolateral</a:t>
            </a:r>
            <a:r>
              <a:rPr lang="es-ES" dirty="0" smtClean="0">
                <a:latin typeface="Comic Sans MS" pitchFamily="66" charset="0"/>
              </a:rPr>
              <a:t> a la </a:t>
            </a:r>
            <a:r>
              <a:rPr lang="es-ES" dirty="0" err="1" smtClean="0">
                <a:latin typeface="Comic Sans MS" pitchFamily="66" charset="0"/>
              </a:rPr>
              <a:t>hemiparesia</a:t>
            </a:r>
            <a:r>
              <a:rPr lang="es-ES" dirty="0" smtClean="0">
                <a:latin typeface="Comic Sans MS" pitchFamily="66" charset="0"/>
              </a:rPr>
              <a:t> o a las contracciones).</a:t>
            </a:r>
          </a:p>
          <a:p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Lesión </a:t>
            </a:r>
            <a:r>
              <a:rPr lang="es-ES" dirty="0" err="1" smtClean="0">
                <a:solidFill>
                  <a:schemeClr val="accent1"/>
                </a:solidFill>
                <a:latin typeface="Comic Sans MS" pitchFamily="66" charset="0"/>
              </a:rPr>
              <a:t>oculomotora</a:t>
            </a:r>
            <a:r>
              <a:rPr lang="es-ES" dirty="0" smtClean="0">
                <a:latin typeface="Comic Sans MS" pitchFamily="66" charset="0"/>
              </a:rPr>
              <a:t>: mirada </a:t>
            </a:r>
            <a:r>
              <a:rPr lang="es-ES" dirty="0" err="1" smtClean="0">
                <a:latin typeface="Comic Sans MS" pitchFamily="66" charset="0"/>
              </a:rPr>
              <a:t>desconjugaa</a:t>
            </a:r>
            <a:r>
              <a:rPr lang="es-ES" dirty="0" smtClean="0">
                <a:latin typeface="Comic Sans MS" pitchFamily="66" charset="0"/>
              </a:rPr>
              <a:t>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833" y="116632"/>
            <a:ext cx="8507288" cy="1399032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latin typeface="Comic Sans MS" pitchFamily="66" charset="0"/>
              </a:rPr>
              <a:t>MOVIMIENTOS OCULARES PROVOCADOS</a:t>
            </a:r>
            <a:endParaRPr lang="es-ES" sz="36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72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  <a:latin typeface="Comic Sans MS" pitchFamily="66" charset="0"/>
              </a:rPr>
              <a:t>REFLEJO OCULO-CEFÁLICO</a:t>
            </a:r>
            <a:r>
              <a:rPr lang="es-ES" sz="2400" dirty="0" smtClean="0">
                <a:latin typeface="Comic Sans MS" pitchFamily="66" charset="0"/>
              </a:rPr>
              <a:t>: desviación de la mirada hacia el lado contrario al giro de la cabeza («ojos de muñeca»). Normalidad en tronco</a:t>
            </a:r>
          </a:p>
          <a:p>
            <a:endParaRPr lang="es-ES" sz="2400" dirty="0">
              <a:latin typeface="Comic Sans MS" pitchFamily="66" charset="0"/>
            </a:endParaRPr>
          </a:p>
          <a:p>
            <a:endParaRPr lang="es-ES" sz="2400" dirty="0" smtClean="0">
              <a:latin typeface="Comic Sans MS" pitchFamily="66" charset="0"/>
            </a:endParaRP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1"/>
                </a:solidFill>
                <a:latin typeface="Comic Sans MS" pitchFamily="66" charset="0"/>
              </a:rPr>
              <a:t>ROC alterado</a:t>
            </a:r>
            <a:r>
              <a:rPr lang="es-ES" sz="2400" dirty="0" smtClean="0">
                <a:latin typeface="Comic Sans MS" pitchFamily="66" charset="0"/>
              </a:rPr>
              <a:t>: la mirada sigue el giro. Indica: lesión estructural o coma metabólico.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23479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14" y="5374132"/>
            <a:ext cx="235302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8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Comic Sans MS" pitchFamily="66" charset="0"/>
              </a:rPr>
              <a:t>M. O. PROVOCADOS</a:t>
            </a:r>
            <a:endParaRPr lang="es-ES" sz="40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es-ES" sz="2400" dirty="0" smtClean="0">
                <a:solidFill>
                  <a:schemeClr val="accent1"/>
                </a:solidFill>
                <a:latin typeface="Comic Sans MS" pitchFamily="66" charset="0"/>
              </a:rPr>
              <a:t>REFLEJO OCULO-VESTIBULAR: </a:t>
            </a:r>
            <a:r>
              <a:rPr lang="es-ES" sz="2400" dirty="0" smtClean="0">
                <a:latin typeface="Comic Sans MS" pitchFamily="66" charset="0"/>
              </a:rPr>
              <a:t>respuesta lenta al oído </a:t>
            </a:r>
            <a:r>
              <a:rPr lang="es-ES" sz="2400" dirty="0" err="1" smtClean="0">
                <a:latin typeface="Comic Sans MS" pitchFamily="66" charset="0"/>
              </a:rPr>
              <a:t>estibulado</a:t>
            </a:r>
            <a:r>
              <a:rPr lang="es-ES" sz="2400" dirty="0" smtClean="0">
                <a:latin typeface="Comic Sans MS" pitchFamily="66" charset="0"/>
              </a:rPr>
              <a:t> con s.f. frío.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sz="1800" dirty="0" smtClean="0">
                <a:latin typeface="Comic Sans MS" pitchFamily="66" charset="0"/>
              </a:rPr>
              <a:t>(nistagmo al lado contrario – el gato huye del agua </a:t>
            </a:r>
            <a:r>
              <a:rPr lang="es-ES" sz="1800" dirty="0" err="1" smtClean="0">
                <a:latin typeface="Comic Sans MS" pitchFamily="66" charset="0"/>
              </a:rPr>
              <a:t>fria</a:t>
            </a:r>
            <a:r>
              <a:rPr lang="es-ES" sz="1800" dirty="0" smtClean="0">
                <a:latin typeface="Comic Sans MS" pitchFamily="66" charset="0"/>
              </a:rPr>
              <a:t>-).</a:t>
            </a:r>
          </a:p>
          <a:p>
            <a:endParaRPr lang="es-ES" sz="1800" dirty="0">
              <a:latin typeface="Comic Sans MS" pitchFamily="66" charset="0"/>
            </a:endParaRPr>
          </a:p>
          <a:p>
            <a:endParaRPr lang="es-ES" sz="1800" dirty="0" smtClean="0">
              <a:latin typeface="Comic Sans MS" pitchFamily="66" charset="0"/>
            </a:endParaRPr>
          </a:p>
          <a:p>
            <a:endParaRPr lang="es-ES" sz="1800" dirty="0">
              <a:latin typeface="Comic Sans MS" pitchFamily="66" charset="0"/>
            </a:endParaRPr>
          </a:p>
          <a:p>
            <a:endParaRPr lang="es-ES" sz="1800" dirty="0" smtClean="0">
              <a:latin typeface="Comic Sans MS" pitchFamily="66" charset="0"/>
            </a:endParaRPr>
          </a:p>
          <a:p>
            <a:pPr marL="64008" indent="0">
              <a:buNone/>
            </a:pPr>
            <a:endParaRPr lang="es-ES" sz="1800" dirty="0" smtClean="0"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chemeClr val="accent1"/>
                </a:solidFill>
                <a:latin typeface="Comic Sans MS" pitchFamily="66" charset="0"/>
              </a:rPr>
              <a:t>ROV ALTERADO</a:t>
            </a:r>
            <a:r>
              <a:rPr lang="es-ES" sz="2400" dirty="0" smtClean="0">
                <a:latin typeface="Comic Sans MS" pitchFamily="66" charset="0"/>
              </a:rPr>
              <a:t>: los ojos no se </a:t>
            </a:r>
            <a:r>
              <a:rPr lang="es-ES" sz="2400" dirty="0" err="1" smtClean="0">
                <a:latin typeface="Comic Sans MS" pitchFamily="66" charset="0"/>
              </a:rPr>
              <a:t>desvian</a:t>
            </a:r>
            <a:r>
              <a:rPr lang="es-ES" sz="2400" dirty="0" smtClean="0">
                <a:latin typeface="Comic Sans MS" pitchFamily="66" charset="0"/>
              </a:rPr>
              <a:t>. (LESIÓN TRONCO).</a:t>
            </a:r>
            <a:endParaRPr lang="es-ES" sz="2400" dirty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238053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55" y="5013176"/>
            <a:ext cx="226803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0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latin typeface="Comic Sans MS" pitchFamily="66" charset="0"/>
              </a:rPr>
              <a:t>MOVIMIENTOS OCULARES ESPONTÁNEOS</a:t>
            </a:r>
            <a:endParaRPr lang="es-ES" sz="3600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13184"/>
              </p:ext>
            </p:extLst>
          </p:nvPr>
        </p:nvGraphicFramePr>
        <p:xfrm>
          <a:off x="395536" y="1844824"/>
          <a:ext cx="8352928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5256584"/>
              </a:tblGrid>
              <a:tr h="5334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Lesiones </a:t>
                      </a: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hemisféricas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bilaterales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(TRONCO NORMAL)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TENIS-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Roving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movimientos horizontales lentos.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27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Ping-pong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movimientos horizontales conjugados cíclicos.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27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Parpadeo espontáneo.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Lesión </a:t>
                      </a:r>
                      <a:r>
                        <a:rPr lang="es-ES" sz="18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protuberancial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cerebelosa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encefalitis, trastornos tóxicos-metabólicos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BALONCESTO-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Bobbing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sacudidas rápidas hacia abajo seguido de retorno lento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-PELOTA-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Status epiléptico; anoxia cerebral.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Bobbing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inverso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desviación lenta conjugada hacia abajo seguida de retorno rápido.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Foco epiléptico </a:t>
                      </a:r>
                      <a:r>
                        <a:rPr lang="es-ES" sz="18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supratentorial</a:t>
                      </a: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Nistagmo horizontal.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Lesión </a:t>
                      </a:r>
                      <a:r>
                        <a:rPr lang="es-ES" sz="18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mesencefálica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estructural.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Nistagmo vertical.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19455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Comic Sans MS" pitchFamily="66" charset="0"/>
              </a:rPr>
              <a:t>PATRÓN RESPIRATORIO</a:t>
            </a:r>
            <a:endParaRPr lang="es-ES" sz="3200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48096"/>
              </p:ext>
            </p:extLst>
          </p:nvPr>
        </p:nvGraphicFramePr>
        <p:xfrm>
          <a:off x="13058" y="672430"/>
          <a:ext cx="9130942" cy="6119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2944"/>
                <a:gridCol w="1723910"/>
                <a:gridCol w="3096344"/>
                <a:gridCol w="2267744"/>
              </a:tblGrid>
              <a:tr h="211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u="none" strike="noStrike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Tipo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Indica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Se observa en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</a:tr>
              <a:tr h="422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Taquipnea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Estímulo centro respiratorio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CAD, coma hepático, shock séptico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44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Bradipnea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Depresión centro respiratorio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Coma </a:t>
                      </a:r>
                      <a:r>
                        <a:rPr lang="es-ES" sz="1200" dirty="0" err="1">
                          <a:effectLst/>
                        </a:rPr>
                        <a:t>enólico</a:t>
                      </a:r>
                      <a:r>
                        <a:rPr lang="es-ES" sz="1200" dirty="0">
                          <a:effectLst/>
                        </a:rPr>
                        <a:t>, barbitúrico, hipercapnia, opiáceos o CO.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Kussmaul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Lesión de tronco alto.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Acidosis metabólica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Coma diabético o urémico.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Cheyne</a:t>
                      </a:r>
                      <a:r>
                        <a:rPr lang="es-ES" sz="1200" dirty="0" smtClean="0">
                          <a:effectLst/>
                        </a:rPr>
                        <a:t>-Stokes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Lesión </a:t>
                      </a:r>
                      <a:r>
                        <a:rPr lang="es-ES" sz="1200" b="1" dirty="0" smtClean="0">
                          <a:effectLst/>
                        </a:rPr>
                        <a:t>SUPRATENTORIAL</a:t>
                      </a:r>
                      <a:r>
                        <a:rPr lang="es-ES" sz="1200" dirty="0" smtClean="0">
                          <a:effectLst/>
                        </a:rPr>
                        <a:t> </a:t>
                      </a:r>
                      <a:r>
                        <a:rPr lang="es-ES" sz="1200" dirty="0">
                          <a:effectLst/>
                        </a:rPr>
                        <a:t>extensa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Lesión </a:t>
                      </a:r>
                      <a:r>
                        <a:rPr lang="es-ES" sz="1200" dirty="0" err="1">
                          <a:effectLst/>
                        </a:rPr>
                        <a:t>diencefálica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Disfunción hemisférica bilateral difusa.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Inicio herniación</a:t>
                      </a:r>
                      <a:r>
                        <a:rPr lang="es-ES" sz="1200" dirty="0">
                          <a:effectLst/>
                        </a:rPr>
                        <a:t>. Coma vascular, tóxico o metabólico.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</a:tr>
              <a:tr h="1267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Apnea </a:t>
                      </a:r>
                      <a:r>
                        <a:rPr lang="es-ES" sz="1200" dirty="0" err="1" smtClean="0">
                          <a:effectLst/>
                        </a:rPr>
                        <a:t>post</a:t>
                      </a:r>
                      <a:r>
                        <a:rPr lang="es-ES" sz="1200" b="1" dirty="0" err="1" smtClean="0">
                          <a:effectLst/>
                        </a:rPr>
                        <a:t>HIPER</a:t>
                      </a:r>
                      <a:r>
                        <a:rPr lang="es-ES" sz="1200" dirty="0" err="1" smtClean="0">
                          <a:effectLst/>
                        </a:rPr>
                        <a:t>ventilación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2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Hipervetilación central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Lesión </a:t>
                      </a:r>
                      <a:r>
                        <a:rPr lang="es-ES" sz="1200" b="1" dirty="0" smtClean="0">
                          <a:effectLst/>
                        </a:rPr>
                        <a:t>MESENCÉFALO-PROTUBERANCIAL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Herniación, infarto mesencéfalo, HTIC.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</a:tr>
              <a:tr h="393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Apnéustica</a:t>
                      </a:r>
                      <a:endParaRPr lang="es-ES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Lesión</a:t>
                      </a:r>
                      <a:r>
                        <a:rPr lang="es-ES" sz="1200" baseline="0" dirty="0" smtClean="0">
                          <a:effectLst/>
                        </a:rPr>
                        <a:t> </a:t>
                      </a:r>
                      <a:r>
                        <a:rPr lang="es-ES" sz="1200" b="1" baseline="0" dirty="0" smtClean="0">
                          <a:effectLst/>
                        </a:rPr>
                        <a:t>PROTUBERANCIAL-BULBAR</a:t>
                      </a:r>
                      <a:endParaRPr lang="es-ES" sz="12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Comas metabólicos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Oclusión tronco-basilar.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</a:tr>
              <a:tr h="105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En </a:t>
                      </a:r>
                      <a:r>
                        <a:rPr lang="es-ES" sz="1200" dirty="0" smtClean="0">
                          <a:effectLst/>
                        </a:rPr>
                        <a:t>salvas ó en cúmulos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3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Atáxica de </a:t>
                      </a:r>
                      <a:r>
                        <a:rPr lang="es-ES" sz="2400" b="1" dirty="0" smtClean="0">
                          <a:effectLst/>
                        </a:rPr>
                        <a:t>B</a:t>
                      </a:r>
                      <a:r>
                        <a:rPr lang="es-ES" sz="1200" dirty="0" smtClean="0">
                          <a:effectLst/>
                        </a:rPr>
                        <a:t>iot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Lesión </a:t>
                      </a:r>
                      <a:r>
                        <a:rPr lang="es-ES" sz="2400" b="1" dirty="0" smtClean="0">
                          <a:effectLst/>
                        </a:rPr>
                        <a:t>B</a:t>
                      </a:r>
                      <a:r>
                        <a:rPr lang="es-ES" sz="1200" dirty="0" smtClean="0">
                          <a:effectLst/>
                        </a:rPr>
                        <a:t>ulbar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Patología fosa </a:t>
                      </a:r>
                      <a:r>
                        <a:rPr lang="es-ES" sz="1200" dirty="0" err="1">
                          <a:effectLst/>
                        </a:rPr>
                        <a:t>poterior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/>
                </a:tc>
              </a:tr>
            </a:tbl>
          </a:graphicData>
        </a:graphic>
      </p:graphicFrame>
      <p:pic>
        <p:nvPicPr>
          <p:cNvPr id="5129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2" y="932019"/>
            <a:ext cx="10350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Imagen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0" y="1571631"/>
            <a:ext cx="10350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Imagen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9" y="2192474"/>
            <a:ext cx="1035050" cy="2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Imagen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2" y="2564904"/>
            <a:ext cx="10350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Imagen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0" y="3356992"/>
            <a:ext cx="103505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Imagen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2" y="4293096"/>
            <a:ext cx="10350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agen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9" y="4760193"/>
            <a:ext cx="10350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Imagen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0" y="5517232"/>
            <a:ext cx="103505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n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9" y="6190487"/>
            <a:ext cx="10350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TA\Desktop\OPE 2021\URGENCIAS HOSPITALARIA\TEMA 9\nci-vol-9475-7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34"/>
            <a:ext cx="4499992" cy="25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TA\Desktop\OPE 2021\URGENCIAS HOSPITALARIA\TEMA 9\nci-vol-10394-7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abajo"/>
          <p:cNvSpPr/>
          <p:nvPr/>
        </p:nvSpPr>
        <p:spPr>
          <a:xfrm>
            <a:off x="107504" y="2755404"/>
            <a:ext cx="470768" cy="38419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2" y="4710425"/>
            <a:ext cx="3129631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2" y="5229200"/>
            <a:ext cx="26255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5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latin typeface="Comic Sans MS" pitchFamily="66" charset="0"/>
              </a:rPr>
              <a:t>FUNCIÓN MOTORA</a:t>
            </a:r>
            <a:endParaRPr lang="es-ES" sz="3600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2315"/>
              </p:ext>
            </p:extLst>
          </p:nvPr>
        </p:nvGraphicFramePr>
        <p:xfrm>
          <a:off x="611560" y="1340769"/>
          <a:ext cx="7776864" cy="4637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61"/>
                <a:gridCol w="2592299"/>
                <a:gridCol w="2736304"/>
              </a:tblGrid>
              <a:tr h="5302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Movimientos espontáneos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bg1"/>
                          </a:solidFill>
                          <a:effectLst/>
                        </a:rPr>
                        <a:t>Chupeteo, parpadeo, bostezo</a:t>
                      </a:r>
                      <a:endParaRPr lang="es-E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bg1"/>
                          </a:solidFill>
                          <a:effectLst/>
                        </a:rPr>
                        <a:t>Lesión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hemisférica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84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Temblor, </a:t>
                      </a:r>
                      <a:r>
                        <a:rPr lang="es-ES" sz="1600" dirty="0" err="1">
                          <a:effectLst/>
                        </a:rPr>
                        <a:t>asterixis</a:t>
                      </a:r>
                      <a:r>
                        <a:rPr lang="es-ES" sz="1600" dirty="0">
                          <a:effectLst/>
                        </a:rPr>
                        <a:t>, crisis multifocales.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Trastorno </a:t>
                      </a:r>
                      <a:r>
                        <a:rPr lang="es-ES" sz="1600" b="1" dirty="0">
                          <a:effectLst/>
                        </a:rPr>
                        <a:t>tóxico-metabólico</a:t>
                      </a:r>
                      <a:endParaRPr lang="es-E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421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Respuesta al dolor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Hemiparesia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Lesión </a:t>
                      </a:r>
                      <a:r>
                        <a:rPr lang="es-ES" sz="1600" b="1" dirty="0">
                          <a:effectLst/>
                        </a:rPr>
                        <a:t>hemisférica </a:t>
                      </a:r>
                      <a:r>
                        <a:rPr lang="es-ES" sz="1600" b="1" dirty="0" err="1">
                          <a:effectLst/>
                        </a:rPr>
                        <a:t>cotralateral</a:t>
                      </a:r>
                      <a:endParaRPr lang="es-E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26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Rigidez </a:t>
                      </a:r>
                      <a:r>
                        <a:rPr lang="es-ES" sz="1600" dirty="0" err="1" smtClean="0">
                          <a:effectLst/>
                        </a:rPr>
                        <a:t>de</a:t>
                      </a:r>
                      <a:r>
                        <a:rPr lang="es-E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corticación</a:t>
                      </a:r>
                      <a:endParaRPr lang="es-ES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SUPRATENTORIAL</a:t>
                      </a:r>
                      <a:endParaRPr lang="es-E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Coma metabólico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Lesión </a:t>
                      </a:r>
                      <a:r>
                        <a:rPr lang="es-ES" sz="1600" b="1" dirty="0" err="1">
                          <a:effectLst/>
                        </a:rPr>
                        <a:t>diencefálica</a:t>
                      </a:r>
                      <a:r>
                        <a:rPr lang="es-ES" sz="1600" b="1" dirty="0">
                          <a:effectLst/>
                        </a:rPr>
                        <a:t> o hemisféricas difusas</a:t>
                      </a:r>
                      <a:r>
                        <a:rPr lang="es-ES" sz="1600" dirty="0" smtClean="0">
                          <a:effectLst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9426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Rigidez </a:t>
                      </a:r>
                      <a:r>
                        <a:rPr lang="es-ES" sz="1600" dirty="0" smtClean="0">
                          <a:effectLst/>
                        </a:rPr>
                        <a:t>descerebración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Lesión </a:t>
                      </a:r>
                      <a:r>
                        <a:rPr lang="es-ES" sz="1600" dirty="0" err="1">
                          <a:effectLst/>
                        </a:rPr>
                        <a:t>mesencefálica</a:t>
                      </a:r>
                      <a:r>
                        <a:rPr lang="es-ES" sz="16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Lesión </a:t>
                      </a:r>
                      <a:r>
                        <a:rPr lang="es-ES" sz="1600" u="sng" dirty="0" err="1">
                          <a:effectLst/>
                        </a:rPr>
                        <a:t>protuberancial</a:t>
                      </a:r>
                      <a:r>
                        <a:rPr lang="es-ES" sz="1600" u="sng" dirty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alta.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Coma metabólico profundo.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Ausente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Lesión</a:t>
                      </a:r>
                      <a:r>
                        <a:rPr lang="es-ES" sz="1600" baseline="0" dirty="0" smtClean="0">
                          <a:effectLst/>
                        </a:rPr>
                        <a:t> </a:t>
                      </a:r>
                      <a:endParaRPr lang="es-ES" sz="1600" b="1" baseline="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baseline="0" dirty="0" smtClean="0">
                          <a:effectLst/>
                        </a:rPr>
                        <a:t>BULBO-PROTUBERANCIAL</a:t>
                      </a:r>
                      <a:endParaRPr lang="es-E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4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TRATAMIENTO COMA ORIGEN DESCONOCIDO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NALOXONA</a:t>
            </a:r>
            <a:r>
              <a:rPr lang="es-ES" dirty="0" smtClean="0">
                <a:latin typeface="Comic Sans MS" pitchFamily="66" charset="0"/>
              </a:rPr>
              <a:t>: 0,01-0,03 mg/kg (bolo) ó 0,4 mg. </a:t>
            </a:r>
            <a:r>
              <a:rPr lang="es-ES" dirty="0" err="1" smtClean="0">
                <a:latin typeface="Comic Sans MS" pitchFamily="66" charset="0"/>
              </a:rPr>
              <a:t>Perf</a:t>
            </a:r>
            <a:r>
              <a:rPr lang="es-ES" dirty="0" smtClean="0">
                <a:latin typeface="Comic Sans MS" pitchFamily="66" charset="0"/>
              </a:rPr>
              <a:t>. 0,4 mg/h 10h (24-48h si Metadona).</a:t>
            </a:r>
          </a:p>
          <a:p>
            <a:pPr marL="64008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s-ES" dirty="0" smtClean="0">
              <a:latin typeface="Comic Sans MS" pitchFamily="66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TIAMINA</a:t>
            </a:r>
            <a:r>
              <a:rPr lang="es-ES" dirty="0" smtClean="0">
                <a:latin typeface="Comic Sans MS" pitchFamily="66" charset="0"/>
              </a:rPr>
              <a:t>: 100 mg IM.</a:t>
            </a:r>
          </a:p>
          <a:p>
            <a:pPr marL="64008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s-ES" dirty="0" smtClean="0">
              <a:latin typeface="Comic Sans MS" pitchFamily="66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GLUCOSA.</a:t>
            </a:r>
          </a:p>
          <a:p>
            <a:pPr marL="64008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s-ES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FLUMACENILO</a:t>
            </a:r>
            <a:r>
              <a:rPr lang="es-ES" dirty="0" smtClean="0">
                <a:latin typeface="Comic Sans MS" pitchFamily="66" charset="0"/>
              </a:rPr>
              <a:t>: 0,3 mg (bolo). </a:t>
            </a:r>
            <a:r>
              <a:rPr lang="es-ES" dirty="0" err="1" smtClean="0">
                <a:latin typeface="Comic Sans MS" pitchFamily="66" charset="0"/>
              </a:rPr>
              <a:t>Perf</a:t>
            </a:r>
            <a:r>
              <a:rPr lang="es-ES" dirty="0" smtClean="0">
                <a:latin typeface="Comic Sans MS" pitchFamily="66" charset="0"/>
              </a:rPr>
              <a:t>. 0,2g/h.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40152" y="3501008"/>
            <a:ext cx="1888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accent1"/>
                </a:solidFill>
                <a:latin typeface="Comic Sans MS" pitchFamily="66" charset="0"/>
              </a:rPr>
              <a:t>ABCDE</a:t>
            </a:r>
            <a:endParaRPr lang="es-ES" sz="40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Comic Sans MS" pitchFamily="66" charset="0"/>
              </a:rPr>
              <a:t>PRONÓSTICO</a:t>
            </a:r>
            <a:endParaRPr lang="es-ES" sz="4000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78914"/>
              </p:ext>
            </p:extLst>
          </p:nvPr>
        </p:nvGraphicFramePr>
        <p:xfrm>
          <a:off x="1115616" y="1844824"/>
          <a:ext cx="7128792" cy="371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/>
                <a:gridCol w="3564396"/>
              </a:tblGrid>
              <a:tr h="33785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GLASGOW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FOUR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582843">
                <a:tc>
                  <a:txBody>
                    <a:bodyPr/>
                    <a:lstStyle/>
                    <a:p>
                      <a:r>
                        <a:rPr lang="es-ES" b="1" dirty="0" smtClean="0"/>
                        <a:t>Limitaciones: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Imposibilidad de aplicar en intubados, afásicos o trauma </a:t>
                      </a:r>
                      <a:r>
                        <a:rPr lang="es-ES" baseline="0" dirty="0" err="1" smtClean="0"/>
                        <a:t>facialgraves</a:t>
                      </a:r>
                      <a:r>
                        <a:rPr lang="es-ES" baseline="0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No datos sobre tronco.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Ventajas: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Evalúa</a:t>
                      </a:r>
                      <a:r>
                        <a:rPr lang="es-ES" baseline="0" dirty="0" smtClean="0"/>
                        <a:t> actividad tronco.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Evalúa patrones respiratorios.</a:t>
                      </a:r>
                      <a:endParaRPr lang="es-ES" dirty="0"/>
                    </a:p>
                  </a:txBody>
                  <a:tcPr/>
                </a:tc>
              </a:tr>
              <a:tr h="1767483">
                <a:tc>
                  <a:txBody>
                    <a:bodyPr/>
                    <a:lstStyle/>
                    <a:p>
                      <a:r>
                        <a:rPr lang="es-ES" b="1" baseline="0" dirty="0" smtClean="0"/>
                        <a:t>3 – 15 puntos: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3: coma profundo.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≤ 8: IOT.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15: estado conciencia normal.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0-16 puntos: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0: coma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arreactivos</a:t>
                      </a:r>
                      <a:r>
                        <a:rPr lang="es-ES" baseline="0" dirty="0" smtClean="0"/>
                        <a:t> sin reflejos de tronco.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16:consciente.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9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604"/>
            <a:ext cx="6060648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400944" cy="91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9" y="2780928"/>
            <a:ext cx="1038225" cy="95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MARTA\Desktop\OPE 2021\URGENCIAS HOSPITALARIA\TEMA 9\tronco_encefal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6" y="4221355"/>
            <a:ext cx="808608" cy="8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6" y="5445224"/>
            <a:ext cx="855538" cy="94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s-ES" sz="4000" b="1" u="sng" dirty="0" smtClean="0">
                <a:latin typeface="Comic Sans MS" pitchFamily="66" charset="0"/>
              </a:rPr>
              <a:t>DEFINICIONES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5330064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1"/>
                </a:solidFill>
                <a:latin typeface="Comic Sans MS" pitchFamily="66" charset="0"/>
              </a:rPr>
              <a:t>CONCIENCIA</a:t>
            </a:r>
            <a:r>
              <a:rPr lang="es-ES" sz="2400" dirty="0" smtClean="0">
                <a:latin typeface="Comic Sans MS" pitchFamily="66" charset="0"/>
              </a:rPr>
              <a:t>: conjunto de funciones que nos permiten </a:t>
            </a:r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reconocimiento propio y del entorno</a:t>
            </a:r>
            <a:r>
              <a:rPr lang="es-ES" sz="2400" dirty="0" smtClean="0">
                <a:latin typeface="Comic Sans MS" pitchFamily="66" charset="0"/>
              </a:rPr>
              <a:t>, </a:t>
            </a:r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reaccionar adecuadamente frente a estímulos</a:t>
            </a:r>
            <a:r>
              <a:rPr lang="es-ES" sz="2400" dirty="0" smtClean="0">
                <a:latin typeface="Comic Sans MS" pitchFamily="66" charset="0"/>
              </a:rPr>
              <a:t>. Integrada por dos funciones:</a:t>
            </a:r>
          </a:p>
          <a:p>
            <a:pPr marL="64008" indent="0">
              <a:buNone/>
            </a:pPr>
            <a:endParaRPr lang="es-ES" sz="2400" dirty="0" smtClean="0"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es-E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Vigilia (NIVEL de CONCIENCIA): </a:t>
            </a:r>
            <a:r>
              <a:rPr lang="es-ES" sz="2000" dirty="0" smtClean="0">
                <a:latin typeface="Comic Sans MS" pitchFamily="66" charset="0"/>
              </a:rPr>
              <a:t>capacidad para estar alerta/despierto. Mediado por el Sistema Reticular Activador </a:t>
            </a:r>
            <a:r>
              <a:rPr lang="es-ES" sz="2000" dirty="0" err="1" smtClean="0">
                <a:latin typeface="Comic Sans MS" pitchFamily="66" charset="0"/>
              </a:rPr>
              <a:t>Ascndente</a:t>
            </a: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smtClean="0">
                <a:latin typeface="Comic Sans MS" pitchFamily="66" charset="0"/>
              </a:rPr>
              <a:t>(SRAA).</a:t>
            </a:r>
          </a:p>
          <a:p>
            <a:pPr lvl="1">
              <a:buFontTx/>
              <a:buChar char="-"/>
            </a:pPr>
            <a:r>
              <a:rPr lang="es-E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Conciencia (CONTENIDO): </a:t>
            </a:r>
            <a:r>
              <a:rPr lang="es-ES" sz="2000" dirty="0" smtClean="0">
                <a:latin typeface="Comic Sans MS" pitchFamily="66" charset="0"/>
              </a:rPr>
              <a:t>conjunto de funciones cognitivas y afectivas. CORTEZA. </a:t>
            </a:r>
          </a:p>
          <a:p>
            <a:pPr>
              <a:buFontTx/>
              <a:buChar char="-"/>
            </a:pPr>
            <a:endParaRPr lang="es-ES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es-ES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7"/>
            <a:ext cx="6696744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61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1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0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78136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SOMNOLENCIA</a:t>
            </a:r>
            <a:r>
              <a:rPr lang="es-ES" dirty="0" smtClean="0">
                <a:latin typeface="Comic Sans MS" pitchFamily="66" charset="0"/>
              </a:rPr>
              <a:t>: tendencia al sueño. Responde a órdenes verbales simples, complejas y estímulos dolorosos.</a:t>
            </a:r>
          </a:p>
          <a:p>
            <a:pPr marL="64008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OBNUBILACIÓN:</a:t>
            </a:r>
            <a:r>
              <a:rPr lang="es-ES" dirty="0" smtClean="0">
                <a:latin typeface="Comic Sans MS" pitchFamily="66" charset="0"/>
              </a:rPr>
              <a:t> respuesta a órdenes verbales simples y a estímulos dolorosos. No responde a órdenes verbales complejas.</a:t>
            </a:r>
          </a:p>
          <a:p>
            <a:pPr marL="64008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CONFUSIÓN</a:t>
            </a:r>
            <a:r>
              <a:rPr lang="es-ES" dirty="0" smtClean="0">
                <a:latin typeface="Comic Sans MS" pitchFamily="66" charset="0"/>
              </a:rPr>
              <a:t>: alteración de la ideación y asociación de ideas.</a:t>
            </a:r>
          </a:p>
          <a:p>
            <a:pPr marL="64008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DELIRIUM:</a:t>
            </a:r>
            <a:r>
              <a:rPr lang="es-ES" dirty="0" smtClean="0">
                <a:latin typeface="Comic Sans MS" pitchFamily="66" charset="0"/>
              </a:rPr>
              <a:t> desconocimiento del mundo exterior. Abundan las ilusiones y alucinaciones. </a:t>
            </a:r>
          </a:p>
          <a:p>
            <a:pPr marL="64008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ESTUPOR:</a:t>
            </a:r>
            <a:r>
              <a:rPr lang="es-ES" dirty="0" smtClean="0">
                <a:latin typeface="Comic Sans MS" pitchFamily="66" charset="0"/>
              </a:rPr>
              <a:t> respuesta sólo a estímulos dolorosos. No respuesta a estímulo verbal. </a:t>
            </a:r>
            <a:r>
              <a:rPr lang="es-ES" dirty="0">
                <a:latin typeface="Comic Sans MS" pitchFamily="66" charset="0"/>
              </a:rPr>
              <a:t>(</a:t>
            </a:r>
            <a:r>
              <a:rPr lang="es-ES" dirty="0" err="1">
                <a:latin typeface="Comic Sans MS" pitchFamily="66" charset="0"/>
              </a:rPr>
              <a:t>alt.vigilia</a:t>
            </a:r>
            <a:r>
              <a:rPr lang="es-ES" dirty="0">
                <a:latin typeface="Comic Sans MS" pitchFamily="66" charset="0"/>
              </a:rPr>
              <a:t>). </a:t>
            </a:r>
            <a:r>
              <a:rPr lang="es-ES" dirty="0" err="1" smtClean="0">
                <a:latin typeface="Comic Sans MS" pitchFamily="66" charset="0"/>
              </a:rPr>
              <a:t>Alt</a:t>
            </a:r>
            <a:r>
              <a:rPr lang="es-ES" dirty="0" smtClean="0">
                <a:latin typeface="Comic Sans MS" pitchFamily="66" charset="0"/>
              </a:rPr>
              <a:t>. Global del contenido (conciencia). ABRE LOS OJOS. </a:t>
            </a:r>
          </a:p>
          <a:p>
            <a:pPr marL="64008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COMA: </a:t>
            </a:r>
            <a:r>
              <a:rPr lang="es-ES" dirty="0" smtClean="0">
                <a:latin typeface="Comic Sans MS" pitchFamily="66" charset="0"/>
              </a:rPr>
              <a:t>alteración total del contenido y la reactividad (vigilia). Ojos cerrados (no responde a ningún tipo de estímulo o la respuesta es inapropiada).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73274"/>
          </a:xfrm>
        </p:spPr>
        <p:txBody>
          <a:bodyPr/>
          <a:lstStyle/>
          <a:p>
            <a:pPr algn="ctr"/>
            <a:r>
              <a:rPr lang="es-ES" b="1" u="sng" dirty="0" smtClean="0">
                <a:latin typeface="Comic Sans MS" pitchFamily="66" charset="0"/>
              </a:rPr>
              <a:t>CLASIFICACIÓN</a:t>
            </a:r>
            <a:endParaRPr lang="es-ES" b="1" u="sng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9066"/>
              </p:ext>
            </p:extLst>
          </p:nvPr>
        </p:nvGraphicFramePr>
        <p:xfrm>
          <a:off x="395536" y="1988840"/>
          <a:ext cx="8352928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ESTRUCTURAL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TÓXICO-METABÓLICO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Afectación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SRAA: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>
                          <a:latin typeface="Comic Sans MS" pitchFamily="66" charset="0"/>
                        </a:rPr>
                        <a:t>Lesión directa (</a:t>
                      </a:r>
                      <a:r>
                        <a:rPr lang="es-ES" baseline="0" dirty="0" err="1" smtClean="0">
                          <a:latin typeface="Comic Sans MS" pitchFamily="66" charset="0"/>
                        </a:rPr>
                        <a:t>infratentorial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/tronco).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>
                          <a:latin typeface="Comic Sans MS" pitchFamily="66" charset="0"/>
                        </a:rPr>
                        <a:t>Lesión </a:t>
                      </a:r>
                      <a:r>
                        <a:rPr lang="es-ES" baseline="0" dirty="0" err="1" smtClean="0">
                          <a:latin typeface="Comic Sans MS" pitchFamily="66" charset="0"/>
                        </a:rPr>
                        <a:t>inderecta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(</a:t>
                      </a:r>
                      <a:r>
                        <a:rPr lang="es-ES" baseline="0" dirty="0" err="1" smtClean="0">
                          <a:latin typeface="Comic Sans MS" pitchFamily="66" charset="0"/>
                        </a:rPr>
                        <a:t>supratentorial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son herniación)</a:t>
                      </a:r>
                    </a:p>
                    <a:p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EL MÁS FRECUENTE </a:t>
                      </a:r>
                      <a:r>
                        <a:rPr lang="es-ES" dirty="0" smtClean="0">
                          <a:latin typeface="Comic Sans MS" pitchFamily="66" charset="0"/>
                        </a:rPr>
                        <a:t>(hipoglucemia,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tóxicos, sepsis,…).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61288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Disfunción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cerebral bilateral y difusa.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PEOR PRONÓSTICO</a:t>
                      </a:r>
                      <a:endParaRPr lang="es-ES" b="1" dirty="0">
                        <a:solidFill>
                          <a:srgbClr val="00B0F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Conductas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y alteraciones variables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9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88867"/>
              </p:ext>
            </p:extLst>
          </p:nvPr>
        </p:nvGraphicFramePr>
        <p:xfrm>
          <a:off x="611560" y="476669"/>
          <a:ext cx="7992888" cy="6346306"/>
        </p:xfrm>
        <a:graphic>
          <a:graphicData uri="http://schemas.openxmlformats.org/drawingml/2006/table">
            <a:tbl>
              <a:tblPr firstRow="1" firstCol="1" bandRow="1"/>
              <a:tblGrid>
                <a:gridCol w="3508216"/>
                <a:gridCol w="4484672"/>
              </a:tblGrid>
              <a:tr h="2403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Diferencias entre el coma estructural y el metabólico</a:t>
                      </a:r>
                      <a:endParaRPr lang="es-ES" sz="14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ESTRUCTURAL</a:t>
                      </a:r>
                      <a:endParaRPr lang="es-ES" sz="14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METABÓLICO</a:t>
                      </a:r>
                      <a:endParaRPr lang="es-ES" sz="14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Comienzo 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SÚBITO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Comienzo 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PROGRESIVO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Profundo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Superficial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CONSTANTE o PROGRESIVO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FLUCTUANTE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5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FOCALIDAD,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excepto: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/>
                        <a:buChar char="-"/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HSA.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/>
                        <a:buChar char="-"/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Trombosis de senos venosos.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/>
                        <a:buChar char="-"/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Hematoma </a:t>
                      </a:r>
                      <a:r>
                        <a:rPr lang="es-ES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subdural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crónico.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/>
                        <a:buChar char="-"/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Meningitis.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/>
                        <a:buChar char="-"/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Vasculitis.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s-ES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FOCALIDAD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excepto: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/>
                        <a:buChar char="-"/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Hipoglucemia.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/>
                        <a:buChar char="-"/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Hiponatremia.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/>
                        <a:buChar char="-"/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Encefalopatía hepática.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/>
                        <a:buChar char="-"/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Intoxicación barbitúrica.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0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PUPILAS</a:t>
                      </a:r>
                      <a:r>
                        <a:rPr lang="es-ES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PATOLÓGICAS</a:t>
                      </a:r>
                      <a:endParaRPr lang="es-ES" sz="14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FONDO DE OJO PATOLÓGICO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/>
                        <a:buChar char="-"/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Hemorragia </a:t>
                      </a:r>
                      <a:r>
                        <a:rPr lang="es-ES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subhialoidea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/>
                        <a:buChar char="-"/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Edema de papila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Pupilas 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SIMETRICAS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pequeñas y 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REACTIVAS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(excepto bloqueo farmacológico).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MIRADA DESCONJUGADA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MIRADA CONJUGADA CENTRADA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ROC (ojos muñeca)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 ROV patológicos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(REFLEJOS TRONCO PATOLÓGICOS</a:t>
                      </a:r>
                      <a:r>
                        <a:rPr lang="es-ES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ROC y ROV normales.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Patrón respiratorio alterado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Hiper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s-ES" sz="14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hipoventilación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Asimetrías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motoras. 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Asterixis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temblores,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mioclonías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3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Asimetrías de tono muscular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Tono muscular normal o disminuido y simétrico.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2" marR="5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0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15117"/>
              </p:ext>
            </p:extLst>
          </p:nvPr>
        </p:nvGraphicFramePr>
        <p:xfrm>
          <a:off x="1524000" y="1397000"/>
          <a:ext cx="6096000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656184"/>
                <a:gridCol w="13918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ESTRUCTURAL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TOXICO-METABÓLICO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omic Sans MS" pitchFamily="66" charset="0"/>
                        </a:rPr>
                        <a:t>TÓXICO</a:t>
                      </a:r>
                      <a:endParaRPr lang="es-ES" sz="1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Comic Sans MS" pitchFamily="66" charset="0"/>
                        </a:rPr>
                        <a:t>Sedantes,</a:t>
                      </a:r>
                      <a:r>
                        <a:rPr lang="es-ES" sz="1400" baseline="0" dirty="0" smtClean="0">
                          <a:latin typeface="Comic Sans MS" pitchFamily="66" charset="0"/>
                        </a:rPr>
                        <a:t> barbitúricos, opiáceos…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omic Sans MS" pitchFamily="66" charset="0"/>
                        </a:rPr>
                        <a:t>METABÓLICO</a:t>
                      </a:r>
                      <a:endParaRPr lang="es-ES" sz="1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latin typeface="Comic Sans MS" pitchFamily="66" charset="0"/>
                        </a:rPr>
                        <a:t>Hipoglucemis</a:t>
                      </a:r>
                      <a:r>
                        <a:rPr lang="es-ES" sz="1400" dirty="0" smtClean="0">
                          <a:latin typeface="Comic Sans MS" pitchFamily="66" charset="0"/>
                        </a:rPr>
                        <a:t>, </a:t>
                      </a:r>
                      <a:r>
                        <a:rPr lang="es-ES" sz="1400" dirty="0" err="1" smtClean="0">
                          <a:latin typeface="Comic Sans MS" pitchFamily="66" charset="0"/>
                        </a:rPr>
                        <a:t>hipernatremia</a:t>
                      </a:r>
                      <a:r>
                        <a:rPr lang="es-ES" sz="1400" dirty="0" smtClean="0">
                          <a:latin typeface="Comic Sans MS" pitchFamily="66" charset="0"/>
                        </a:rPr>
                        <a:t>,</a:t>
                      </a:r>
                      <a:r>
                        <a:rPr lang="es-ES" sz="1400" baseline="0" dirty="0" smtClean="0">
                          <a:latin typeface="Comic Sans MS" pitchFamily="66" charset="0"/>
                        </a:rPr>
                        <a:t> encefalopatía hepática…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omic Sans MS" pitchFamily="66" charset="0"/>
                        </a:rPr>
                        <a:t>IRRITACIÓN MENÍNGEA</a:t>
                      </a:r>
                      <a:endParaRPr lang="es-ES" sz="1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Comic Sans MS" pitchFamily="66" charset="0"/>
                        </a:rPr>
                        <a:t>Infección</a:t>
                      </a:r>
                      <a:r>
                        <a:rPr lang="es-ES" sz="1400" baseline="0" dirty="0" smtClean="0">
                          <a:latin typeface="Comic Sans MS" pitchFamily="66" charset="0"/>
                        </a:rPr>
                        <a:t> SNC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omic Sans MS" pitchFamily="66" charset="0"/>
                        </a:rPr>
                        <a:t>CRISIS GENERALIZADA</a:t>
                      </a:r>
                      <a:endParaRPr lang="es-ES" sz="1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31761"/>
              </p:ext>
            </p:extLst>
          </p:nvPr>
        </p:nvGraphicFramePr>
        <p:xfrm>
          <a:off x="1403648" y="1700808"/>
          <a:ext cx="60960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SUPRATENTORIAL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INFRATENTORIAL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omic Sans MS" pitchFamily="66" charset="0"/>
                        </a:rPr>
                        <a:t>RARA CAUSA DE COMA </a:t>
                      </a:r>
                      <a:r>
                        <a:rPr lang="es-ES" dirty="0" smtClean="0">
                          <a:latin typeface="Comic Sans MS" pitchFamily="66" charset="0"/>
                        </a:rPr>
                        <a:t>(herniación)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FOCALIDAD </a:t>
                      </a:r>
                      <a:r>
                        <a:rPr lang="es-ES" dirty="0" err="1" smtClean="0">
                          <a:latin typeface="Comic Sans MS" pitchFamily="66" charset="0"/>
                        </a:rPr>
                        <a:t>uni</a:t>
                      </a:r>
                      <a:r>
                        <a:rPr lang="es-ES" dirty="0" smtClean="0">
                          <a:latin typeface="Comic Sans MS" pitchFamily="66" charset="0"/>
                        </a:rPr>
                        <a:t>/bilateral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FOCALIDAD asimétrica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REFLEJOS TRONCO </a:t>
                      </a:r>
                      <a:r>
                        <a:rPr lang="es-ES" b="1" dirty="0" smtClean="0">
                          <a:latin typeface="Comic Sans MS" pitchFamily="66" charset="0"/>
                        </a:rPr>
                        <a:t>NO</a:t>
                      </a:r>
                      <a:r>
                        <a:rPr lang="es-ES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ALTERADOS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omic Sans MS" pitchFamily="66" charset="0"/>
                        </a:rPr>
                        <a:t>REFLEJOS</a:t>
                      </a:r>
                      <a:r>
                        <a:rPr lang="es-ES" b="1" baseline="0" dirty="0" smtClean="0">
                          <a:latin typeface="Comic Sans MS" pitchFamily="66" charset="0"/>
                        </a:rPr>
                        <a:t> TRONCO ALTERADOS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omic Sans MS" pitchFamily="66" charset="0"/>
                        </a:rPr>
                        <a:t>Desviación</a:t>
                      </a:r>
                      <a:r>
                        <a:rPr lang="es-ES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b="1" baseline="0" dirty="0" err="1" smtClean="0">
                          <a:latin typeface="Comic Sans MS" pitchFamily="66" charset="0"/>
                        </a:rPr>
                        <a:t>oculocefálica</a:t>
                      </a:r>
                      <a:r>
                        <a:rPr lang="es-ES" b="1" baseline="0" dirty="0" smtClean="0">
                          <a:latin typeface="Comic Sans MS" pitchFamily="66" charset="0"/>
                        </a:rPr>
                        <a:t> HOMOLATERAL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omic Sans MS" pitchFamily="66" charset="0"/>
                        </a:rPr>
                        <a:t>Mirada</a:t>
                      </a:r>
                      <a:r>
                        <a:rPr lang="es-ES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b="1" baseline="0" dirty="0" err="1" smtClean="0">
                          <a:latin typeface="Comic Sans MS" pitchFamily="66" charset="0"/>
                        </a:rPr>
                        <a:t>desconjugada</a:t>
                      </a:r>
                      <a:r>
                        <a:rPr lang="es-ES" b="1" baseline="0" dirty="0" smtClean="0">
                          <a:latin typeface="Comic Sans MS" pitchFamily="66" charset="0"/>
                        </a:rPr>
                        <a:t>. 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Datos de </a:t>
                      </a:r>
                      <a:r>
                        <a:rPr lang="es-ES" b="1" dirty="0" smtClean="0">
                          <a:latin typeface="Comic Sans MS" pitchFamily="66" charset="0"/>
                        </a:rPr>
                        <a:t>HTIC</a:t>
                      </a:r>
                      <a:r>
                        <a:rPr lang="es-ES" dirty="0" smtClean="0">
                          <a:latin typeface="Comic Sans MS" pitchFamily="66" charset="0"/>
                        </a:rPr>
                        <a:t> que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evolucionan a </a:t>
                      </a:r>
                      <a:r>
                        <a:rPr lang="es-ES" b="1" baseline="0" dirty="0" smtClean="0">
                          <a:latin typeface="Comic Sans MS" pitchFamily="66" charset="0"/>
                        </a:rPr>
                        <a:t>herniación 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(coma y compromiso de tronco: </a:t>
                      </a:r>
                      <a:r>
                        <a:rPr lang="es-ES" baseline="0" dirty="0" err="1" smtClean="0">
                          <a:latin typeface="Comic Sans MS" pitchFamily="66" charset="0"/>
                        </a:rPr>
                        <a:t>alt.pupilar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, vegetativa…)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omic Sans MS" pitchFamily="66" charset="0"/>
                        </a:rPr>
                        <a:t>Asimetrías</a:t>
                      </a:r>
                      <a:r>
                        <a:rPr lang="es-ES" b="1" baseline="0" dirty="0" smtClean="0">
                          <a:latin typeface="Comic Sans MS" pitchFamily="66" charset="0"/>
                        </a:rPr>
                        <a:t> motoras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87624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1"/>
                </a:solidFill>
                <a:latin typeface="Comic Sans MS" pitchFamily="66" charset="0"/>
              </a:rPr>
              <a:t>COMA ESTRUCTURAL</a:t>
            </a:r>
            <a:endParaRPr lang="es-ES" sz="36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9258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CLÍNICA</a:t>
            </a:r>
            <a:endParaRPr lang="es-ES" b="1" u="sng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25805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Lesión DIENCÉFALO: </a:t>
            </a:r>
            <a:r>
              <a:rPr lang="es-E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somnolencia </a:t>
            </a:r>
            <a:r>
              <a:rPr lang="es-E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/>
              </a:rPr>
              <a:t>→ estupor.</a:t>
            </a:r>
          </a:p>
          <a:p>
            <a:r>
              <a:rPr lang="es-E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/>
              </a:rPr>
              <a:t>LESIÓN TRONCO: </a:t>
            </a:r>
            <a:r>
              <a:rPr lang="es-E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/>
              </a:rPr>
              <a:t>coma profundo</a:t>
            </a:r>
            <a:r>
              <a:rPr lang="es-E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/>
              </a:rPr>
              <a:t>.</a:t>
            </a:r>
            <a:endParaRPr lang="es-ES" sz="28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48" y="2996952"/>
            <a:ext cx="6840760" cy="2416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175648" y="56612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  <a:latin typeface="Comic Sans MS" pitchFamily="66" charset="0"/>
              </a:rPr>
              <a:t>VALORACIÓN ESTADO DE CONCIENCIA.</a:t>
            </a:r>
          </a:p>
          <a:p>
            <a:r>
              <a:rPr lang="es-ES" sz="2400" b="1" dirty="0" smtClean="0">
                <a:solidFill>
                  <a:schemeClr val="accent1"/>
                </a:solidFill>
                <a:latin typeface="Comic Sans MS" pitchFamily="66" charset="0"/>
              </a:rPr>
              <a:t>GLASGOW ≤ 8: IOT</a:t>
            </a:r>
            <a:endParaRPr lang="es-ES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DIAGNÓSTICO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FALTA DE RESPUESTA A ESTÍMULO.</a:t>
            </a:r>
          </a:p>
          <a:p>
            <a:pPr marL="64008" indent="0">
              <a:buNone/>
            </a:pPr>
            <a:endParaRPr lang="es-ES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2ario a EMERGENCIA (PCR, SHOCK…).</a:t>
            </a:r>
          </a:p>
          <a:p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2ario a causa reversible (hipoglucemia, intoxicación, …)</a:t>
            </a:r>
          </a:p>
          <a:p>
            <a:pPr marL="64008" indent="0">
              <a:buNone/>
            </a:pPr>
            <a:endParaRPr lang="es-ES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COMA ESTRUCTURAL: prueba </a:t>
            </a:r>
            <a:r>
              <a:rPr lang="es-E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neuroimagen</a:t>
            </a:r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COMA NO ESTRUCTURAL: analítica. 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310</TotalTime>
  <Words>1078</Words>
  <Application>Microsoft Office PowerPoint</Application>
  <PresentationFormat>Presentación en pantalla (4:3)</PresentationFormat>
  <Paragraphs>270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Brío</vt:lpstr>
      <vt:lpstr>TEMA 9.</vt:lpstr>
      <vt:lpstr>DEFINICIONES</vt:lpstr>
      <vt:lpstr>Presentación de PowerPoint</vt:lpstr>
      <vt:lpstr>CLASIFICACIÓN</vt:lpstr>
      <vt:lpstr>Presentación de PowerPoint</vt:lpstr>
      <vt:lpstr>Presentación de PowerPoint</vt:lpstr>
      <vt:lpstr>Presentación de PowerPoint</vt:lpstr>
      <vt:lpstr>CLÍNICA</vt:lpstr>
      <vt:lpstr>DIAGNÓSTICO</vt:lpstr>
      <vt:lpstr>PUPILAS</vt:lpstr>
      <vt:lpstr>MOVIMIENTO OCULAR REPOSO</vt:lpstr>
      <vt:lpstr>MOVIMIENTOS OCULARES PROVOCADOS</vt:lpstr>
      <vt:lpstr>M. O. PROVOCADOS</vt:lpstr>
      <vt:lpstr>MOVIMIENTOS OCULARES ESPONTÁNEOS</vt:lpstr>
      <vt:lpstr>PATRÓN RESPIRATORIO</vt:lpstr>
      <vt:lpstr>FUNCIÓN MOTORA</vt:lpstr>
      <vt:lpstr>TRATAMIENTO COMA ORIGEN DESCONOCIDO</vt:lpstr>
      <vt:lpstr>PRONÓSTICO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10.</dc:title>
  <dc:creator>MARTA GIL GALLEGO</dc:creator>
  <cp:lastModifiedBy>MARTA GIL GALLEGO</cp:lastModifiedBy>
  <cp:revision>29</cp:revision>
  <dcterms:created xsi:type="dcterms:W3CDTF">2021-12-26T15:11:54Z</dcterms:created>
  <dcterms:modified xsi:type="dcterms:W3CDTF">2021-12-30T11:50:57Z</dcterms:modified>
</cp:coreProperties>
</file>